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69" r:id="rId3"/>
    <p:sldId id="259" r:id="rId4"/>
    <p:sldId id="274" r:id="rId5"/>
    <p:sldId id="272" r:id="rId6"/>
    <p:sldId id="271" r:id="rId7"/>
    <p:sldId id="273" r:id="rId8"/>
    <p:sldId id="270" r:id="rId9"/>
    <p:sldId id="275" r:id="rId10"/>
    <p:sldId id="278" r:id="rId11"/>
    <p:sldId id="276" r:id="rId12"/>
    <p:sldId id="277" r:id="rId13"/>
  </p:sldIdLst>
  <p:sldSz cx="12192000" cy="6858000"/>
  <p:notesSz cx="6858000" cy="9144000"/>
  <p:custDataLst>
    <p:tags r:id="rId16"/>
  </p:custDataLst>
  <p:defaultTextStyle>
    <a:defPPr>
      <a:defRPr lang="en-US"/>
    </a:defPPr>
    <a:lvl1pPr algn="l"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1pPr>
    <a:lvl2pPr marL="457200" algn="l"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2pPr>
    <a:lvl3pPr marL="914400" algn="l"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1" d="100"/>
          <a:sy n="121" d="100"/>
        </p:scale>
        <p:origin x="-120"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tags" Target="tags/tag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AU"/>
          </a:p>
        </p:txBody>
      </p:sp>
      <p:sp>
        <p:nvSpPr>
          <p:cNvPr id="3" name="Date Placeholder 2"/>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8A20FB88-CAC7-4EDE-AE5F-A9B6960F19ED}" type="datetimeFigureOut">
              <a:rPr lang="en-AU" altLang="en-US"/>
              <a:pPr/>
              <a:t>19/09/16</a:t>
            </a:fld>
            <a:endParaRPr lang="en-AU"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AU"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9934F473-D2E5-42C7-9690-61B77DC690DE}" type="slidenum">
              <a:rPr lang="en-AU" altLang="en-US"/>
              <a:pPr/>
              <a:t>‹#›</a:t>
            </a:fld>
            <a:endParaRPr lang="en-AU" altLang="en-US"/>
          </a:p>
        </p:txBody>
      </p:sp>
    </p:spTree>
    <p:extLst>
      <p:ext uri="{BB962C8B-B14F-4D97-AF65-F5344CB8AC3E}">
        <p14:creationId xmlns:p14="http://schemas.microsoft.com/office/powerpoint/2010/main" val="373173804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panose="020B0600070205080204" pitchFamily="34" charset="-128"/>
        <a:cs typeface="+mn-cs"/>
      </a:defRPr>
    </a:lvl1pPr>
    <a:lvl2pPr marL="457200" algn="l" rtl="0" fontAlgn="base">
      <a:spcBef>
        <a:spcPct val="30000"/>
      </a:spcBef>
      <a:spcAft>
        <a:spcPct val="0"/>
      </a:spcAft>
      <a:defRPr sz="1200" kern="1200">
        <a:solidFill>
          <a:schemeClr val="tx1"/>
        </a:solidFill>
        <a:latin typeface="+mn-lt"/>
        <a:ea typeface="ＭＳ Ｐゴシック" panose="020B0600070205080204" pitchFamily="34" charset="-128"/>
        <a:cs typeface="+mn-cs"/>
      </a:defRPr>
    </a:lvl2pPr>
    <a:lvl3pPr marL="914400" algn="l" rtl="0" fontAlgn="base">
      <a:spcBef>
        <a:spcPct val="30000"/>
      </a:spcBef>
      <a:spcAft>
        <a:spcPct val="0"/>
      </a:spcAft>
      <a:defRPr sz="1200" kern="1200">
        <a:solidFill>
          <a:schemeClr val="tx1"/>
        </a:solidFill>
        <a:latin typeface="+mn-lt"/>
        <a:ea typeface="ＭＳ Ｐゴシック" panose="020B0600070205080204" pitchFamily="34" charset="-128"/>
        <a:cs typeface="+mn-cs"/>
      </a:defRPr>
    </a:lvl3pPr>
    <a:lvl4pPr marL="1371600" algn="l" rtl="0" fontAlgn="base">
      <a:spcBef>
        <a:spcPct val="30000"/>
      </a:spcBef>
      <a:spcAft>
        <a:spcPct val="0"/>
      </a:spcAft>
      <a:defRPr sz="1200" kern="1200">
        <a:solidFill>
          <a:schemeClr val="tx1"/>
        </a:solidFill>
        <a:latin typeface="+mn-lt"/>
        <a:ea typeface="ＭＳ Ｐゴシック" panose="020B0600070205080204" pitchFamily="34" charset="-128"/>
        <a:cs typeface="+mn-cs"/>
      </a:defRPr>
    </a:lvl4pPr>
    <a:lvl5pPr marL="1828800" algn="l" rtl="0" fontAlgn="base">
      <a:spcBef>
        <a:spcPct val="30000"/>
      </a:spcBef>
      <a:spcAft>
        <a:spcPct val="0"/>
      </a:spcAft>
      <a:defRPr sz="1200" kern="1200">
        <a:solidFill>
          <a:schemeClr val="tx1"/>
        </a:solidFill>
        <a:latin typeface="+mn-lt"/>
        <a:ea typeface="ＭＳ Ｐゴシック"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34F473-D2E5-42C7-9690-61B77DC690DE}" type="slidenum">
              <a:rPr lang="en-AU" altLang="en-US"/>
              <a:pPr/>
              <a:t>1</a:t>
            </a:fld>
            <a:endParaRPr lang="en-AU" altLang="en-US"/>
          </a:p>
        </p:txBody>
      </p:sp>
    </p:spTree>
    <p:extLst>
      <p:ext uri="{BB962C8B-B14F-4D97-AF65-F5344CB8AC3E}">
        <p14:creationId xmlns:p14="http://schemas.microsoft.com/office/powerpoint/2010/main" val="980457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34F473-D2E5-42C7-9690-61B77DC690DE}" type="slidenum">
              <a:rPr lang="en-AU" altLang="en-US"/>
              <a:pPr/>
              <a:t>2</a:t>
            </a:fld>
            <a:endParaRPr lang="en-AU" altLang="en-US"/>
          </a:p>
        </p:txBody>
      </p:sp>
    </p:spTree>
    <p:extLst>
      <p:ext uri="{BB962C8B-B14F-4D97-AF65-F5344CB8AC3E}">
        <p14:creationId xmlns:p14="http://schemas.microsoft.com/office/powerpoint/2010/main" val="205306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34F473-D2E5-42C7-9690-61B77DC690DE}" type="slidenum">
              <a:rPr lang="en-AU" altLang="en-US"/>
              <a:pPr/>
              <a:t>3</a:t>
            </a:fld>
            <a:endParaRPr lang="en-AU" altLang="en-US"/>
          </a:p>
        </p:txBody>
      </p:sp>
    </p:spTree>
    <p:extLst>
      <p:ext uri="{BB962C8B-B14F-4D97-AF65-F5344CB8AC3E}">
        <p14:creationId xmlns:p14="http://schemas.microsoft.com/office/powerpoint/2010/main" val="205306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happens</a:t>
            </a:r>
            <a:r>
              <a:rPr lang="en-US" baseline="0" dirty="0" smtClean="0"/>
              <a:t> when the project ends</a:t>
            </a:r>
            <a:endParaRPr lang="en-US" dirty="0"/>
          </a:p>
        </p:txBody>
      </p:sp>
      <p:sp>
        <p:nvSpPr>
          <p:cNvPr id="4" name="Slide Number Placeholder 3"/>
          <p:cNvSpPr>
            <a:spLocks noGrp="1"/>
          </p:cNvSpPr>
          <p:nvPr>
            <p:ph type="sldNum" sz="quarter" idx="10"/>
          </p:nvPr>
        </p:nvSpPr>
        <p:spPr/>
        <p:txBody>
          <a:bodyPr/>
          <a:lstStyle/>
          <a:p>
            <a:fld id="{9934F473-D2E5-42C7-9690-61B77DC690DE}" type="slidenum">
              <a:rPr lang="en-AU" altLang="en-US" smtClean="0"/>
              <a:pPr/>
              <a:t>5</a:t>
            </a:fld>
            <a:endParaRPr lang="en-AU" altLang="en-US"/>
          </a:p>
        </p:txBody>
      </p:sp>
    </p:spTree>
    <p:extLst>
      <p:ext uri="{BB962C8B-B14F-4D97-AF65-F5344CB8AC3E}">
        <p14:creationId xmlns:p14="http://schemas.microsoft.com/office/powerpoint/2010/main" val="4102302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*program level means by potential, or by org level</a:t>
            </a:r>
            <a:endParaRPr lang="en-US" dirty="0"/>
          </a:p>
        </p:txBody>
      </p:sp>
      <p:sp>
        <p:nvSpPr>
          <p:cNvPr id="4" name="Slide Number Placeholder 3"/>
          <p:cNvSpPr>
            <a:spLocks noGrp="1"/>
          </p:cNvSpPr>
          <p:nvPr>
            <p:ph type="sldNum" sz="quarter" idx="10"/>
          </p:nvPr>
        </p:nvSpPr>
        <p:spPr/>
        <p:txBody>
          <a:bodyPr/>
          <a:lstStyle/>
          <a:p>
            <a:fld id="{9934F473-D2E5-42C7-9690-61B77DC690DE}" type="slidenum">
              <a:rPr lang="en-AU" altLang="en-US" smtClean="0"/>
              <a:pPr/>
              <a:t>9</a:t>
            </a:fld>
            <a:endParaRPr lang="en-AU" altLang="en-US"/>
          </a:p>
        </p:txBody>
      </p:sp>
    </p:spTree>
    <p:extLst>
      <p:ext uri="{BB962C8B-B14F-4D97-AF65-F5344CB8AC3E}">
        <p14:creationId xmlns:p14="http://schemas.microsoft.com/office/powerpoint/2010/main" val="2258100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smtClean="0"/>
              <a:t>Click to edit Master title style</a:t>
            </a:r>
            <a:endParaRPr lang="en-AU"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A230B1DE-83DD-406E-A317-5B722476A350}" type="datetimeFigureOut">
              <a:rPr lang="en-AU" altLang="en-US"/>
              <a:pPr/>
              <a:t>19/09/16</a:t>
            </a:fld>
            <a:endParaRPr lang="en-AU" altLang="en-US"/>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fld id="{4B941188-A46F-4699-ABBD-C4E6F983952E}" type="slidenum">
              <a:rPr lang="en-AU" altLang="en-US"/>
              <a:pPr/>
              <a:t>‹#›</a:t>
            </a:fld>
            <a:endParaRPr lang="en-AU" altLang="en-US"/>
          </a:p>
        </p:txBody>
      </p:sp>
    </p:spTree>
    <p:extLst>
      <p:ext uri="{BB962C8B-B14F-4D97-AF65-F5344CB8AC3E}">
        <p14:creationId xmlns:p14="http://schemas.microsoft.com/office/powerpoint/2010/main" val="2522629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1665015-3B67-4242-B9E9-5B60E47DCE73}" type="datetimeFigureOut">
              <a:rPr lang="en-AU" altLang="en-US"/>
              <a:pPr/>
              <a:t>19/09/16</a:t>
            </a:fld>
            <a:endParaRPr lang="en-AU" altLang="en-US"/>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fld id="{876317EB-0DD1-453D-B4C9-B01191A2F6F0}" type="slidenum">
              <a:rPr lang="en-AU" altLang="en-US"/>
              <a:pPr/>
              <a:t>‹#›</a:t>
            </a:fld>
            <a:endParaRPr lang="en-AU" altLang="en-US"/>
          </a:p>
        </p:txBody>
      </p:sp>
    </p:spTree>
    <p:extLst>
      <p:ext uri="{BB962C8B-B14F-4D97-AF65-F5344CB8AC3E}">
        <p14:creationId xmlns:p14="http://schemas.microsoft.com/office/powerpoint/2010/main" val="1815912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C73690B-3CD8-4D96-95BE-C9D560F00676}" type="datetimeFigureOut">
              <a:rPr lang="en-AU" altLang="en-US"/>
              <a:pPr/>
              <a:t>19/09/16</a:t>
            </a:fld>
            <a:endParaRPr lang="en-AU" altLang="en-US"/>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fld id="{8ED3AD28-30DB-4E78-A17D-C42FA1EDE010}" type="slidenum">
              <a:rPr lang="en-AU" altLang="en-US"/>
              <a:pPr/>
              <a:t>‹#›</a:t>
            </a:fld>
            <a:endParaRPr lang="en-AU" altLang="en-US"/>
          </a:p>
        </p:txBody>
      </p:sp>
    </p:spTree>
    <p:extLst>
      <p:ext uri="{BB962C8B-B14F-4D97-AF65-F5344CB8AC3E}">
        <p14:creationId xmlns:p14="http://schemas.microsoft.com/office/powerpoint/2010/main" val="3319049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5AE1F4-540E-4A3F-BDFD-2DBF53A6ABE8}" type="datetimeFigureOut">
              <a:rPr lang="en-AU" altLang="en-US"/>
              <a:pPr/>
              <a:t>19/09/16</a:t>
            </a:fld>
            <a:endParaRPr lang="en-AU" altLang="en-US"/>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fld id="{1CFBD637-2B2E-4C6A-9B49-4098D4FA7E11}" type="slidenum">
              <a:rPr lang="en-AU" altLang="en-US"/>
              <a:pPr/>
              <a:t>‹#›</a:t>
            </a:fld>
            <a:endParaRPr lang="en-AU" altLang="en-US"/>
          </a:p>
        </p:txBody>
      </p:sp>
    </p:spTree>
    <p:extLst>
      <p:ext uri="{BB962C8B-B14F-4D97-AF65-F5344CB8AC3E}">
        <p14:creationId xmlns:p14="http://schemas.microsoft.com/office/powerpoint/2010/main" val="2645803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2F62950-25C2-4E0A-BFCD-0BFF80DCC3AB}" type="datetimeFigureOut">
              <a:rPr lang="en-AU" altLang="en-US"/>
              <a:pPr/>
              <a:t>19/09/16</a:t>
            </a:fld>
            <a:endParaRPr lang="en-AU" altLang="en-US"/>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fld id="{31BF2840-62D6-4117-9551-2CF7B2708024}" type="slidenum">
              <a:rPr lang="en-AU" altLang="en-US"/>
              <a:pPr/>
              <a:t>‹#›</a:t>
            </a:fld>
            <a:endParaRPr lang="en-AU" altLang="en-US"/>
          </a:p>
        </p:txBody>
      </p:sp>
    </p:spTree>
    <p:extLst>
      <p:ext uri="{BB962C8B-B14F-4D97-AF65-F5344CB8AC3E}">
        <p14:creationId xmlns:p14="http://schemas.microsoft.com/office/powerpoint/2010/main" val="1535869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fld id="{4D613E25-D069-4B55-9E63-76FCE54BEE3E}" type="datetimeFigureOut">
              <a:rPr lang="en-AU" altLang="en-US"/>
              <a:pPr/>
              <a:t>19/09/16</a:t>
            </a:fld>
            <a:endParaRPr lang="en-AU" altLang="en-US"/>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fld id="{B9673729-D05A-4F71-9914-B5DD602E9A01}" type="slidenum">
              <a:rPr lang="en-AU" altLang="en-US"/>
              <a:pPr/>
              <a:t>‹#›</a:t>
            </a:fld>
            <a:endParaRPr lang="en-AU" altLang="en-US"/>
          </a:p>
        </p:txBody>
      </p:sp>
    </p:spTree>
    <p:extLst>
      <p:ext uri="{BB962C8B-B14F-4D97-AF65-F5344CB8AC3E}">
        <p14:creationId xmlns:p14="http://schemas.microsoft.com/office/powerpoint/2010/main" val="3188320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p:txBody>
          <a:bodyPr/>
          <a:lstStyle>
            <a:lvl1pPr>
              <a:defRPr/>
            </a:lvl1pPr>
          </a:lstStyle>
          <a:p>
            <a:fld id="{2074AE7B-F09B-4A6B-AC82-616902266CDB}" type="datetimeFigureOut">
              <a:rPr lang="en-AU" altLang="en-US"/>
              <a:pPr/>
              <a:t>19/09/16</a:t>
            </a:fld>
            <a:endParaRPr lang="en-AU" altLang="en-US"/>
          </a:p>
        </p:txBody>
      </p:sp>
      <p:sp>
        <p:nvSpPr>
          <p:cNvPr id="8" name="Footer Placeholder 4"/>
          <p:cNvSpPr>
            <a:spLocks noGrp="1"/>
          </p:cNvSpPr>
          <p:nvPr>
            <p:ph type="ftr" sz="quarter" idx="11"/>
          </p:nvPr>
        </p:nvSpPr>
        <p:spPr/>
        <p:txBody>
          <a:bodyPr/>
          <a:lstStyle>
            <a:lvl1pPr>
              <a:defRPr/>
            </a:lvl1pPr>
          </a:lstStyle>
          <a:p>
            <a:pPr>
              <a:defRPr/>
            </a:pPr>
            <a:endParaRPr lang="en-AU"/>
          </a:p>
        </p:txBody>
      </p:sp>
      <p:sp>
        <p:nvSpPr>
          <p:cNvPr id="9" name="Slide Number Placeholder 5"/>
          <p:cNvSpPr>
            <a:spLocks noGrp="1"/>
          </p:cNvSpPr>
          <p:nvPr>
            <p:ph type="sldNum" sz="quarter" idx="12"/>
          </p:nvPr>
        </p:nvSpPr>
        <p:spPr/>
        <p:txBody>
          <a:bodyPr/>
          <a:lstStyle>
            <a:lvl1pPr>
              <a:defRPr/>
            </a:lvl1pPr>
          </a:lstStyle>
          <a:p>
            <a:fld id="{ED7FC608-C682-4019-92ED-2F0146DE7129}" type="slidenum">
              <a:rPr lang="en-AU" altLang="en-US"/>
              <a:pPr/>
              <a:t>‹#›</a:t>
            </a:fld>
            <a:endParaRPr lang="en-AU" altLang="en-US"/>
          </a:p>
        </p:txBody>
      </p:sp>
    </p:spTree>
    <p:extLst>
      <p:ext uri="{BB962C8B-B14F-4D97-AF65-F5344CB8AC3E}">
        <p14:creationId xmlns:p14="http://schemas.microsoft.com/office/powerpoint/2010/main" val="524439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fld id="{885AA806-4CBE-4173-B762-3D07FBD35ACA}" type="datetimeFigureOut">
              <a:rPr lang="en-AU" altLang="en-US"/>
              <a:pPr/>
              <a:t>19/09/16</a:t>
            </a:fld>
            <a:endParaRPr lang="en-AU" altLang="en-US"/>
          </a:p>
        </p:txBody>
      </p:sp>
      <p:sp>
        <p:nvSpPr>
          <p:cNvPr id="4" name="Footer Placeholder 4"/>
          <p:cNvSpPr>
            <a:spLocks noGrp="1"/>
          </p:cNvSpPr>
          <p:nvPr>
            <p:ph type="ftr" sz="quarter" idx="11"/>
          </p:nvPr>
        </p:nvSpPr>
        <p:spPr/>
        <p:txBody>
          <a:bodyPr/>
          <a:lstStyle>
            <a:lvl1pPr>
              <a:defRPr/>
            </a:lvl1pPr>
          </a:lstStyle>
          <a:p>
            <a:pPr>
              <a:defRPr/>
            </a:pPr>
            <a:endParaRPr lang="en-AU"/>
          </a:p>
        </p:txBody>
      </p:sp>
      <p:sp>
        <p:nvSpPr>
          <p:cNvPr id="5" name="Slide Number Placeholder 5"/>
          <p:cNvSpPr>
            <a:spLocks noGrp="1"/>
          </p:cNvSpPr>
          <p:nvPr>
            <p:ph type="sldNum" sz="quarter" idx="12"/>
          </p:nvPr>
        </p:nvSpPr>
        <p:spPr/>
        <p:txBody>
          <a:bodyPr/>
          <a:lstStyle>
            <a:lvl1pPr>
              <a:defRPr/>
            </a:lvl1pPr>
          </a:lstStyle>
          <a:p>
            <a:fld id="{05E411DC-4BC4-4D0C-B8D9-132039F0E30D}" type="slidenum">
              <a:rPr lang="en-AU" altLang="en-US"/>
              <a:pPr/>
              <a:t>‹#›</a:t>
            </a:fld>
            <a:endParaRPr lang="en-AU" altLang="en-US"/>
          </a:p>
        </p:txBody>
      </p:sp>
    </p:spTree>
    <p:extLst>
      <p:ext uri="{BB962C8B-B14F-4D97-AF65-F5344CB8AC3E}">
        <p14:creationId xmlns:p14="http://schemas.microsoft.com/office/powerpoint/2010/main" val="986423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D80F13A-94F7-4B40-8FA1-0264EA40634E}" type="datetimeFigureOut">
              <a:rPr lang="en-AU" altLang="en-US"/>
              <a:pPr/>
              <a:t>19/09/16</a:t>
            </a:fld>
            <a:endParaRPr lang="en-AU" altLang="en-US"/>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fld id="{6885B468-A159-46A7-8FD8-08ADBB4EEB8E}" type="slidenum">
              <a:rPr lang="en-AU" altLang="en-US"/>
              <a:pPr/>
              <a:t>‹#›</a:t>
            </a:fld>
            <a:endParaRPr lang="en-AU" altLang="en-US"/>
          </a:p>
        </p:txBody>
      </p:sp>
    </p:spTree>
    <p:extLst>
      <p:ext uri="{BB962C8B-B14F-4D97-AF65-F5344CB8AC3E}">
        <p14:creationId xmlns:p14="http://schemas.microsoft.com/office/powerpoint/2010/main" val="1907481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622D92B-07B5-4AAB-828B-9BB2490B8B13}" type="datetimeFigureOut">
              <a:rPr lang="en-AU" altLang="en-US"/>
              <a:pPr/>
              <a:t>19/09/16</a:t>
            </a:fld>
            <a:endParaRPr lang="en-AU" altLang="en-US"/>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fld id="{F28323E9-1EF5-46E2-8DA2-9FA4AD221BE9}" type="slidenum">
              <a:rPr lang="en-AU" altLang="en-US"/>
              <a:pPr/>
              <a:t>‹#›</a:t>
            </a:fld>
            <a:endParaRPr lang="en-AU" altLang="en-US"/>
          </a:p>
        </p:txBody>
      </p:sp>
    </p:spTree>
    <p:extLst>
      <p:ext uri="{BB962C8B-B14F-4D97-AF65-F5344CB8AC3E}">
        <p14:creationId xmlns:p14="http://schemas.microsoft.com/office/powerpoint/2010/main" val="1610098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0FB4079-5702-4C45-B496-8982FDEEE381}" type="datetimeFigureOut">
              <a:rPr lang="en-AU" altLang="en-US"/>
              <a:pPr/>
              <a:t>19/09/16</a:t>
            </a:fld>
            <a:endParaRPr lang="en-AU" altLang="en-US"/>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fld id="{B5D84E8A-A62E-4B4C-AF96-FF7817CDA02F}" type="slidenum">
              <a:rPr lang="en-AU" altLang="en-US"/>
              <a:pPr/>
              <a:t>‹#›</a:t>
            </a:fld>
            <a:endParaRPr lang="en-AU" altLang="en-US"/>
          </a:p>
        </p:txBody>
      </p:sp>
    </p:spTree>
    <p:extLst>
      <p:ext uri="{BB962C8B-B14F-4D97-AF65-F5344CB8AC3E}">
        <p14:creationId xmlns:p14="http://schemas.microsoft.com/office/powerpoint/2010/main" val="30293486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AU" altLang="en-US" smtClean="0"/>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AU" altLang="en-US" smtClean="0"/>
          </a:p>
        </p:txBody>
      </p:sp>
      <p:sp>
        <p:nvSpPr>
          <p:cNvPr id="4" name="Date Placeholder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73DBB922-FD23-481C-965E-C42264081D8A}" type="datetimeFigureOut">
              <a:rPr lang="en-AU" altLang="en-US"/>
              <a:pPr/>
              <a:t>19/09/16</a:t>
            </a:fld>
            <a:endParaRPr lang="en-AU"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B682C8D-E2F2-431E-A037-E659CBF6B802}" type="slidenum">
              <a:rPr lang="en-AU" altLang="en-US"/>
              <a:pPr/>
              <a:t>‹#›</a:t>
            </a:fld>
            <a:endParaRPr lang="en-AU" altLang="en-US"/>
          </a:p>
        </p:txBody>
      </p:sp>
      <p:pic>
        <p:nvPicPr>
          <p:cNvPr id="1031" name="Picture 6" descr="Screen Shot 2015-06-02 at 5.57.52 pm.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0539413" y="5556250"/>
            <a:ext cx="1443037"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lnSpc>
          <a:spcPct val="90000"/>
        </a:lnSpc>
        <a:spcBef>
          <a:spcPct val="0"/>
        </a:spcBef>
        <a:spcAft>
          <a:spcPct val="0"/>
        </a:spcAft>
        <a:defRPr sz="4400" b="1" kern="1200">
          <a:solidFill>
            <a:srgbClr val="2F5597"/>
          </a:solidFill>
          <a:latin typeface="+mj-lt"/>
          <a:ea typeface="ＭＳ Ｐゴシック" panose="020B0600070205080204" pitchFamily="34" charset="-128"/>
          <a:cs typeface="+mj-cs"/>
        </a:defRPr>
      </a:lvl1pPr>
      <a:lvl2pPr algn="l" rtl="0" fontAlgn="base">
        <a:lnSpc>
          <a:spcPct val="90000"/>
        </a:lnSpc>
        <a:spcBef>
          <a:spcPct val="0"/>
        </a:spcBef>
        <a:spcAft>
          <a:spcPct val="0"/>
        </a:spcAft>
        <a:defRPr sz="4400" b="1">
          <a:solidFill>
            <a:srgbClr val="2F5597"/>
          </a:solidFill>
          <a:latin typeface="Calibri Light" panose="020F0302020204030204" pitchFamily="34" charset="0"/>
          <a:ea typeface="ＭＳ Ｐゴシック" panose="020B0600070205080204" pitchFamily="34" charset="-128"/>
        </a:defRPr>
      </a:lvl2pPr>
      <a:lvl3pPr algn="l" rtl="0" fontAlgn="base">
        <a:lnSpc>
          <a:spcPct val="90000"/>
        </a:lnSpc>
        <a:spcBef>
          <a:spcPct val="0"/>
        </a:spcBef>
        <a:spcAft>
          <a:spcPct val="0"/>
        </a:spcAft>
        <a:defRPr sz="4400" b="1">
          <a:solidFill>
            <a:srgbClr val="2F5597"/>
          </a:solidFill>
          <a:latin typeface="Calibri Light" panose="020F0302020204030204" pitchFamily="34" charset="0"/>
          <a:ea typeface="ＭＳ Ｐゴシック" panose="020B0600070205080204" pitchFamily="34" charset="-128"/>
        </a:defRPr>
      </a:lvl3pPr>
      <a:lvl4pPr algn="l" rtl="0" fontAlgn="base">
        <a:lnSpc>
          <a:spcPct val="90000"/>
        </a:lnSpc>
        <a:spcBef>
          <a:spcPct val="0"/>
        </a:spcBef>
        <a:spcAft>
          <a:spcPct val="0"/>
        </a:spcAft>
        <a:defRPr sz="4400" b="1">
          <a:solidFill>
            <a:srgbClr val="2F5597"/>
          </a:solidFill>
          <a:latin typeface="Calibri Light" panose="020F0302020204030204" pitchFamily="34" charset="0"/>
          <a:ea typeface="ＭＳ Ｐゴシック" panose="020B0600070205080204" pitchFamily="34" charset="-128"/>
        </a:defRPr>
      </a:lvl4pPr>
      <a:lvl5pPr algn="l" rtl="0" fontAlgn="base">
        <a:lnSpc>
          <a:spcPct val="90000"/>
        </a:lnSpc>
        <a:spcBef>
          <a:spcPct val="0"/>
        </a:spcBef>
        <a:spcAft>
          <a:spcPct val="0"/>
        </a:spcAft>
        <a:defRPr sz="4400" b="1">
          <a:solidFill>
            <a:srgbClr val="2F5597"/>
          </a:solidFill>
          <a:latin typeface="Calibri Light" panose="020F0302020204030204" pitchFamily="34" charset="0"/>
          <a:ea typeface="ＭＳ Ｐゴシック" panose="020B0600070205080204" pitchFamily="34" charset="-128"/>
        </a:defRPr>
      </a:lvl5pPr>
      <a:lvl6pPr marL="457200" algn="l" rtl="0" fontAlgn="base">
        <a:lnSpc>
          <a:spcPct val="90000"/>
        </a:lnSpc>
        <a:spcBef>
          <a:spcPct val="0"/>
        </a:spcBef>
        <a:spcAft>
          <a:spcPct val="0"/>
        </a:spcAft>
        <a:defRPr sz="4400" b="1">
          <a:solidFill>
            <a:srgbClr val="2F5597"/>
          </a:solidFill>
          <a:latin typeface="Calibri Light" panose="020F0302020204030204" pitchFamily="34" charset="0"/>
          <a:ea typeface="ＭＳ Ｐゴシック" panose="020B0600070205080204" pitchFamily="34" charset="-128"/>
        </a:defRPr>
      </a:lvl6pPr>
      <a:lvl7pPr marL="914400" algn="l" rtl="0" fontAlgn="base">
        <a:lnSpc>
          <a:spcPct val="90000"/>
        </a:lnSpc>
        <a:spcBef>
          <a:spcPct val="0"/>
        </a:spcBef>
        <a:spcAft>
          <a:spcPct val="0"/>
        </a:spcAft>
        <a:defRPr sz="4400" b="1">
          <a:solidFill>
            <a:srgbClr val="2F5597"/>
          </a:solidFill>
          <a:latin typeface="Calibri Light" panose="020F0302020204030204" pitchFamily="34" charset="0"/>
          <a:ea typeface="ＭＳ Ｐゴシック" panose="020B0600070205080204" pitchFamily="34" charset="-128"/>
        </a:defRPr>
      </a:lvl7pPr>
      <a:lvl8pPr marL="1371600" algn="l" rtl="0" fontAlgn="base">
        <a:lnSpc>
          <a:spcPct val="90000"/>
        </a:lnSpc>
        <a:spcBef>
          <a:spcPct val="0"/>
        </a:spcBef>
        <a:spcAft>
          <a:spcPct val="0"/>
        </a:spcAft>
        <a:defRPr sz="4400" b="1">
          <a:solidFill>
            <a:srgbClr val="2F5597"/>
          </a:solidFill>
          <a:latin typeface="Calibri Light" panose="020F0302020204030204" pitchFamily="34" charset="0"/>
          <a:ea typeface="ＭＳ Ｐゴシック" panose="020B0600070205080204" pitchFamily="34" charset="-128"/>
        </a:defRPr>
      </a:lvl8pPr>
      <a:lvl9pPr marL="1828800" algn="l" rtl="0" fontAlgn="base">
        <a:lnSpc>
          <a:spcPct val="90000"/>
        </a:lnSpc>
        <a:spcBef>
          <a:spcPct val="0"/>
        </a:spcBef>
        <a:spcAft>
          <a:spcPct val="0"/>
        </a:spcAft>
        <a:defRPr sz="4400" b="1">
          <a:solidFill>
            <a:srgbClr val="2F5597"/>
          </a:solidFill>
          <a:latin typeface="Calibri Light" panose="020F0302020204030204" pitchFamily="34" charset="0"/>
          <a:ea typeface="ＭＳ Ｐゴシック" panose="020B0600070205080204" pitchFamily="34" charset="-128"/>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rgbClr val="2F5597"/>
          </a:solidFill>
          <a:latin typeface="+mn-lt"/>
          <a:ea typeface="ＭＳ Ｐゴシック" panose="020B0600070205080204" pitchFamily="34" charset="-128"/>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rgbClr val="2F5597"/>
          </a:solidFill>
          <a:latin typeface="+mn-lt"/>
          <a:ea typeface="ＭＳ Ｐゴシック" panose="020B0600070205080204" pitchFamily="34" charset="-128"/>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rgbClr val="2F5597"/>
          </a:solidFill>
          <a:latin typeface="+mn-lt"/>
          <a:ea typeface="ＭＳ Ｐゴシック" panose="020B0600070205080204" pitchFamily="34" charset="-128"/>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rgbClr val="2F5597"/>
          </a:solidFill>
          <a:latin typeface="+mn-lt"/>
          <a:ea typeface="ＭＳ Ｐゴシック" panose="020B0600070205080204" pitchFamily="34" charset="-128"/>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rgbClr val="2F5597"/>
          </a:solidFill>
          <a:latin typeface="+mn-lt"/>
          <a:ea typeface="ＭＳ Ｐゴシック" panose="020B060007020508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spiretm.com.a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049" name="Rectangle 9"/>
          <p:cNvSpPr>
            <a:spLocks noChangeArrowheads="1"/>
          </p:cNvSpPr>
          <p:nvPr/>
        </p:nvSpPr>
        <p:spPr bwMode="auto">
          <a:xfrm>
            <a:off x="1524000" y="1773238"/>
            <a:ext cx="9144000" cy="3077766"/>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742950" indent="-285750">
              <a:defRPr>
                <a:solidFill>
                  <a:schemeClr val="tx1"/>
                </a:solidFill>
                <a:latin typeface="Calibri" panose="020F0502020204030204" pitchFamily="34" charset="0"/>
                <a:ea typeface="ＭＳ Ｐゴシック" panose="020B0600070205080204" pitchFamily="34" charset="-128"/>
              </a:defRPr>
            </a:lvl2pPr>
            <a:lvl3pPr marL="1143000" indent="-228600">
              <a:defRPr>
                <a:solidFill>
                  <a:schemeClr val="tx1"/>
                </a:solidFill>
                <a:latin typeface="Calibri" panose="020F0502020204030204" pitchFamily="34" charset="0"/>
                <a:ea typeface="ＭＳ Ｐゴシック" panose="020B0600070205080204" pitchFamily="34" charset="-128"/>
              </a:defRPr>
            </a:lvl3pPr>
            <a:lvl4pPr marL="1600200" indent="-228600">
              <a:defRPr>
                <a:solidFill>
                  <a:schemeClr val="tx1"/>
                </a:solidFill>
                <a:latin typeface="Calibri" panose="020F0502020204030204" pitchFamily="34" charset="0"/>
                <a:ea typeface="ＭＳ Ｐゴシック" panose="020B0600070205080204" pitchFamily="34" charset="-128"/>
              </a:defRPr>
            </a:lvl4pPr>
            <a:lvl5pPr marL="2057400" indent="-228600">
              <a:defRPr>
                <a:solidFill>
                  <a:schemeClr val="tx1"/>
                </a:solidFill>
                <a:latin typeface="Calibri" panose="020F0502020204030204" pitchFamily="34" charset="0"/>
                <a:ea typeface="ＭＳ Ｐゴシック"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r>
              <a:rPr lang="en-AU" altLang="en-US" sz="4000" b="1" dirty="0" smtClean="0">
                <a:solidFill>
                  <a:srgbClr val="0072B9"/>
                </a:solidFill>
                <a:latin typeface="Arial" panose="020B0604020202020204" pitchFamily="34" charset="0"/>
              </a:rPr>
              <a:t>Elite Executive Development</a:t>
            </a:r>
            <a:endParaRPr lang="en-GB" altLang="en-US" sz="4000" b="1" dirty="0">
              <a:solidFill>
                <a:srgbClr val="0072B9"/>
              </a:solidFill>
              <a:latin typeface="Arial" panose="020B0604020202020204" pitchFamily="34" charset="0"/>
            </a:endParaRPr>
          </a:p>
          <a:p>
            <a:pPr algn="ctr"/>
            <a:endParaRPr lang="en-GB" altLang="en-US" sz="4000" b="1" dirty="0">
              <a:solidFill>
                <a:srgbClr val="0072B9"/>
              </a:solidFill>
              <a:latin typeface="Arial" panose="020B0604020202020204" pitchFamily="34" charset="0"/>
            </a:endParaRPr>
          </a:p>
          <a:p>
            <a:pPr algn="ctr"/>
            <a:r>
              <a:rPr lang="en-GB" altLang="en-US" sz="4000" b="1" dirty="0">
                <a:solidFill>
                  <a:srgbClr val="0072B9"/>
                </a:solidFill>
                <a:latin typeface="Arial" panose="020B0604020202020204" pitchFamily="34" charset="0"/>
              </a:rPr>
              <a:t>Garrick </a:t>
            </a:r>
            <a:r>
              <a:rPr lang="en-GB" altLang="en-US" sz="4000" b="1" dirty="0" smtClean="0">
                <a:solidFill>
                  <a:srgbClr val="0072B9"/>
                </a:solidFill>
                <a:latin typeface="Arial" panose="020B0604020202020204" pitchFamily="34" charset="0"/>
              </a:rPr>
              <a:t>Atkin</a:t>
            </a:r>
            <a:r>
              <a:rPr lang="en-GB" altLang="en-US" sz="4000" b="1" dirty="0">
                <a:solidFill>
                  <a:srgbClr val="0072B9"/>
                </a:solidFill>
                <a:latin typeface="Arial" panose="020B0604020202020204" pitchFamily="34" charset="0"/>
              </a:rPr>
              <a:t> </a:t>
            </a:r>
            <a:r>
              <a:rPr lang="en-AU" altLang="en-US" sz="4000" b="1" dirty="0" smtClean="0">
                <a:solidFill>
                  <a:srgbClr val="0072B9"/>
                </a:solidFill>
                <a:latin typeface="Arial" panose="020B0604020202020204" pitchFamily="34" charset="0"/>
              </a:rPr>
              <a:t>&amp; Phillip Healy</a:t>
            </a:r>
            <a:endParaRPr lang="en-US" altLang="en-US" sz="4000" b="1" dirty="0">
              <a:solidFill>
                <a:srgbClr val="0072B9"/>
              </a:solidFill>
              <a:latin typeface="Arial" panose="020B0604020202020204" pitchFamily="34" charset="0"/>
            </a:endParaRPr>
          </a:p>
          <a:p>
            <a:pPr algn="ctr"/>
            <a:endParaRPr lang="en-US" altLang="en-US" sz="2800" b="1" dirty="0">
              <a:solidFill>
                <a:srgbClr val="0072B9"/>
              </a:solidFill>
              <a:latin typeface="Arial" panose="020B0604020202020204" pitchFamily="34" charset="0"/>
            </a:endParaRPr>
          </a:p>
          <a:p>
            <a:pPr algn="ctr"/>
            <a:endParaRPr lang="en-AU" altLang="en-US" sz="2800" b="1" dirty="0">
              <a:solidFill>
                <a:srgbClr val="000080"/>
              </a:solidFill>
              <a:latin typeface="Arial" panose="020B0604020202020204" pitchFamily="34" charset="0"/>
            </a:endParaRPr>
          </a:p>
          <a:p>
            <a:pPr algn="ctr"/>
            <a:endParaRPr lang="en-AU" altLang="en-US" dirty="0">
              <a:latin typeface="Arial" panose="020B060402020202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 discussion</a:t>
            </a:r>
            <a:endParaRPr lang="en-US" dirty="0"/>
          </a:p>
        </p:txBody>
      </p:sp>
      <p:sp>
        <p:nvSpPr>
          <p:cNvPr id="3" name="Content Placeholder 2"/>
          <p:cNvSpPr>
            <a:spLocks noGrp="1"/>
          </p:cNvSpPr>
          <p:nvPr>
            <p:ph idx="1"/>
          </p:nvPr>
        </p:nvSpPr>
        <p:spPr/>
        <p:txBody>
          <a:bodyPr/>
          <a:lstStyle/>
          <a:p>
            <a:r>
              <a:rPr lang="en-GB" dirty="0" smtClean="0"/>
              <a:t>How would you characterise yourself right now?</a:t>
            </a:r>
          </a:p>
          <a:p>
            <a:r>
              <a:rPr lang="en-GB" dirty="0" smtClean="0"/>
              <a:t>Do others agree?</a:t>
            </a:r>
          </a:p>
          <a:p>
            <a:r>
              <a:rPr lang="en-GB" dirty="0" smtClean="0"/>
              <a:t>What are the </a:t>
            </a:r>
            <a:r>
              <a:rPr lang="en-GB" dirty="0" err="1"/>
              <a:t>u</a:t>
            </a:r>
            <a:r>
              <a:rPr lang="en-GB" dirty="0" err="1" smtClean="0"/>
              <a:t>ndiscussables</a:t>
            </a:r>
            <a:r>
              <a:rPr lang="en-GB" dirty="0" smtClean="0"/>
              <a:t> for elites?</a:t>
            </a:r>
          </a:p>
          <a:p>
            <a:r>
              <a:rPr lang="en-GB" dirty="0" smtClean="0"/>
              <a:t>What does this mean for your business?</a:t>
            </a:r>
          </a:p>
          <a:p>
            <a:r>
              <a:rPr lang="en-GB" dirty="0" smtClean="0"/>
              <a:t>What next?</a:t>
            </a:r>
          </a:p>
        </p:txBody>
      </p:sp>
    </p:spTree>
    <p:extLst>
      <p:ext uri="{BB962C8B-B14F-4D97-AF65-F5344CB8AC3E}">
        <p14:creationId xmlns:p14="http://schemas.microsoft.com/office/powerpoint/2010/main" val="399530736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Value </a:t>
            </a:r>
            <a:endParaRPr lang="en-US" dirty="0"/>
          </a:p>
        </p:txBody>
      </p:sp>
      <p:sp>
        <p:nvSpPr>
          <p:cNvPr id="3" name="Content Placeholder 2"/>
          <p:cNvSpPr>
            <a:spLocks noGrp="1"/>
          </p:cNvSpPr>
          <p:nvPr>
            <p:ph idx="1"/>
          </p:nvPr>
        </p:nvSpPr>
        <p:spPr/>
        <p:txBody>
          <a:bodyPr/>
          <a:lstStyle/>
          <a:p>
            <a:r>
              <a:rPr lang="en-GB" dirty="0" smtClean="0"/>
              <a:t>We assist our clients to develop and retain their elite talent through bespoke, personalised and individual coaching programs. Through this process we develop deep insight into the business and use this to assist people in other talent categories, whether they have just arrived in the business, aspire to be elite, or are leaving.</a:t>
            </a:r>
          </a:p>
        </p:txBody>
      </p:sp>
    </p:spTree>
    <p:extLst>
      <p:ext uri="{BB962C8B-B14F-4D97-AF65-F5344CB8AC3E}">
        <p14:creationId xmlns:p14="http://schemas.microsoft.com/office/powerpoint/2010/main" val="4826601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Contact details</a:t>
            </a:r>
            <a:endParaRPr lang="en-US" dirty="0"/>
          </a:p>
        </p:txBody>
      </p:sp>
      <p:sp>
        <p:nvSpPr>
          <p:cNvPr id="3" name="Content Placeholder 2"/>
          <p:cNvSpPr>
            <a:spLocks noGrp="1"/>
          </p:cNvSpPr>
          <p:nvPr>
            <p:ph idx="1"/>
          </p:nvPr>
        </p:nvSpPr>
        <p:spPr/>
        <p:txBody>
          <a:bodyPr/>
          <a:lstStyle/>
          <a:p>
            <a:pPr marL="0" indent="0">
              <a:buNone/>
            </a:pPr>
            <a:r>
              <a:rPr lang="en-GB" dirty="0" smtClean="0"/>
              <a:t>Aspire has first class offices in all capital cities and can provide on-site consultations with your key people by arrangement.</a:t>
            </a:r>
            <a:endParaRPr lang="en-GB" dirty="0"/>
          </a:p>
          <a:p>
            <a:pPr marL="0" indent="0">
              <a:buNone/>
            </a:pPr>
            <a:endParaRPr lang="en-GB" dirty="0">
              <a:hlinkClick r:id="rId2"/>
            </a:endParaRPr>
          </a:p>
          <a:p>
            <a:r>
              <a:rPr lang="en-GB" dirty="0" smtClean="0">
                <a:hlinkClick r:id="rId2"/>
              </a:rPr>
              <a:t>www.aspiretm.com.au</a:t>
            </a:r>
            <a:endParaRPr lang="en-GB" dirty="0" smtClean="0"/>
          </a:p>
          <a:p>
            <a:endParaRPr lang="en-GB" dirty="0"/>
          </a:p>
          <a:p>
            <a:r>
              <a:rPr lang="en-GB" dirty="0" smtClean="0"/>
              <a:t>For a confidential discussion or advice 1800 ASPIRE (1800 277 473)</a:t>
            </a:r>
          </a:p>
          <a:p>
            <a:endParaRPr lang="en-GB" dirty="0" smtClean="0"/>
          </a:p>
          <a:p>
            <a:endParaRPr lang="en-GB" dirty="0" smtClean="0"/>
          </a:p>
        </p:txBody>
      </p:sp>
    </p:spTree>
    <p:extLst>
      <p:ext uri="{BB962C8B-B14F-4D97-AF65-F5344CB8AC3E}">
        <p14:creationId xmlns:p14="http://schemas.microsoft.com/office/powerpoint/2010/main" val="35987392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 do 3 things:</a:t>
            </a:r>
            <a:endParaRPr lang="en-US" dirty="0"/>
          </a:p>
        </p:txBody>
      </p:sp>
      <p:sp>
        <p:nvSpPr>
          <p:cNvPr id="3" name="Content Placeholder 2"/>
          <p:cNvSpPr>
            <a:spLocks noGrp="1"/>
          </p:cNvSpPr>
          <p:nvPr>
            <p:ph idx="1"/>
          </p:nvPr>
        </p:nvSpPr>
        <p:spPr/>
        <p:txBody>
          <a:bodyPr/>
          <a:lstStyle/>
          <a:p>
            <a:r>
              <a:rPr lang="en-GB" dirty="0" smtClean="0"/>
              <a:t>Executive Outplacement – transitions out</a:t>
            </a:r>
          </a:p>
          <a:p>
            <a:endParaRPr lang="en-GB" dirty="0"/>
          </a:p>
          <a:p>
            <a:r>
              <a:rPr lang="en-GB" dirty="0" smtClean="0"/>
              <a:t>Career coaching – happy to keep (with conditions)</a:t>
            </a:r>
          </a:p>
          <a:p>
            <a:endParaRPr lang="en-GB" dirty="0"/>
          </a:p>
          <a:p>
            <a:r>
              <a:rPr lang="en-GB" dirty="0" smtClean="0"/>
              <a:t>Elite executive development – people who drive the business</a:t>
            </a:r>
            <a:endParaRPr lang="en-GB" dirty="0"/>
          </a:p>
          <a:p>
            <a:endParaRPr lang="en-US" dirty="0"/>
          </a:p>
        </p:txBody>
      </p:sp>
    </p:spTree>
    <p:extLst>
      <p:ext uri="{BB962C8B-B14F-4D97-AF65-F5344CB8AC3E}">
        <p14:creationId xmlns:p14="http://schemas.microsoft.com/office/powerpoint/2010/main" val="161888912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Aspire Talent Model</a:t>
            </a:r>
            <a:endParaRPr lang="en-US" dirty="0"/>
          </a:p>
        </p:txBody>
      </p:sp>
      <p:sp>
        <p:nvSpPr>
          <p:cNvPr id="3" name="Content Placeholder 2"/>
          <p:cNvSpPr>
            <a:spLocks noGrp="1"/>
          </p:cNvSpPr>
          <p:nvPr>
            <p:ph idx="1"/>
          </p:nvPr>
        </p:nvSpPr>
        <p:spPr/>
        <p:txBody>
          <a:bodyPr/>
          <a:lstStyle/>
          <a:p>
            <a:r>
              <a:rPr lang="en-GB" dirty="0" smtClean="0"/>
              <a:t>Exit – planned or managed</a:t>
            </a:r>
          </a:p>
          <a:p>
            <a:r>
              <a:rPr lang="en-GB" dirty="0" smtClean="0"/>
              <a:t>Developing - high risk/high reward</a:t>
            </a:r>
            <a:endParaRPr lang="en-GB" dirty="0"/>
          </a:p>
          <a:p>
            <a:r>
              <a:rPr lang="en-GB" dirty="0" smtClean="0"/>
              <a:t>Contributing - probable flight risk</a:t>
            </a:r>
            <a:endParaRPr lang="en-GB" dirty="0"/>
          </a:p>
          <a:p>
            <a:r>
              <a:rPr lang="en-GB" dirty="0" smtClean="0"/>
              <a:t>Emerging – manage career aspirations </a:t>
            </a:r>
          </a:p>
          <a:p>
            <a:r>
              <a:rPr lang="en-GB" dirty="0" smtClean="0"/>
              <a:t>Elite – mission critical or market-sensitive</a:t>
            </a:r>
          </a:p>
          <a:p>
            <a:r>
              <a:rPr lang="en-GB" dirty="0" smtClean="0"/>
              <a:t>Target – strategic external hire with market implications </a:t>
            </a:r>
            <a:endParaRPr lang="en-GB" dirty="0"/>
          </a:p>
          <a:p>
            <a:endParaRPr lang="en-US" dirty="0"/>
          </a:p>
        </p:txBody>
      </p:sp>
    </p:spTree>
    <p:extLst>
      <p:ext uri="{BB962C8B-B14F-4D97-AF65-F5344CB8AC3E}">
        <p14:creationId xmlns:p14="http://schemas.microsoft.com/office/powerpoint/2010/main" val="139667760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 Exit</a:t>
            </a:r>
            <a:endParaRPr lang="en-US" dirty="0"/>
          </a:p>
        </p:txBody>
      </p:sp>
      <p:sp>
        <p:nvSpPr>
          <p:cNvPr id="3" name="Content Placeholder 2"/>
          <p:cNvSpPr>
            <a:spLocks noGrp="1"/>
          </p:cNvSpPr>
          <p:nvPr>
            <p:ph idx="1"/>
          </p:nvPr>
        </p:nvSpPr>
        <p:spPr/>
        <p:txBody>
          <a:bodyPr/>
          <a:lstStyle/>
          <a:p>
            <a:r>
              <a:rPr lang="en-GB" dirty="0" smtClean="0"/>
              <a:t>Company </a:t>
            </a:r>
            <a:r>
              <a:rPr lang="en-GB" dirty="0"/>
              <a:t>or employee-initiated</a:t>
            </a:r>
          </a:p>
          <a:p>
            <a:r>
              <a:rPr lang="en-US" dirty="0" smtClean="0"/>
              <a:t>May be disengaged/disgruntled</a:t>
            </a:r>
          </a:p>
          <a:p>
            <a:r>
              <a:rPr lang="en-US" dirty="0" smtClean="0"/>
              <a:t>Poor hire</a:t>
            </a:r>
          </a:p>
          <a:p>
            <a:r>
              <a:rPr lang="en-US" dirty="0" smtClean="0"/>
              <a:t>Unforeseen circumstances</a:t>
            </a:r>
          </a:p>
          <a:p>
            <a:r>
              <a:rPr lang="en-US" dirty="0" smtClean="0"/>
              <a:t>Better opportunity</a:t>
            </a:r>
          </a:p>
          <a:p>
            <a:r>
              <a:rPr lang="en-US" dirty="0" smtClean="0"/>
              <a:t>Conflict</a:t>
            </a:r>
            <a:endParaRPr lang="en-US" dirty="0"/>
          </a:p>
        </p:txBody>
      </p:sp>
    </p:spTree>
    <p:extLst>
      <p:ext uri="{BB962C8B-B14F-4D97-AF65-F5344CB8AC3E}">
        <p14:creationId xmlns:p14="http://schemas.microsoft.com/office/powerpoint/2010/main" val="4229919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 Developing</a:t>
            </a:r>
            <a:endParaRPr lang="en-US" dirty="0"/>
          </a:p>
        </p:txBody>
      </p:sp>
      <p:sp>
        <p:nvSpPr>
          <p:cNvPr id="3" name="Content Placeholder 2"/>
          <p:cNvSpPr>
            <a:spLocks noGrp="1"/>
          </p:cNvSpPr>
          <p:nvPr>
            <p:ph idx="1"/>
          </p:nvPr>
        </p:nvSpPr>
        <p:spPr/>
        <p:txBody>
          <a:bodyPr/>
          <a:lstStyle/>
          <a:p>
            <a:r>
              <a:rPr lang="en-US" dirty="0" smtClean="0"/>
              <a:t>New talent</a:t>
            </a:r>
          </a:p>
          <a:p>
            <a:r>
              <a:rPr lang="en-US" dirty="0" smtClean="0"/>
              <a:t>Needs to integrate external experience</a:t>
            </a:r>
          </a:p>
          <a:p>
            <a:r>
              <a:rPr lang="en-US" dirty="0" smtClean="0"/>
              <a:t>Project-dependent*</a:t>
            </a:r>
          </a:p>
          <a:p>
            <a:r>
              <a:rPr lang="en-US" dirty="0" smtClean="0"/>
              <a:t>Growing industry connections</a:t>
            </a:r>
          </a:p>
          <a:p>
            <a:r>
              <a:rPr lang="en-US" dirty="0" smtClean="0"/>
              <a:t>Personal brand aligned with the business </a:t>
            </a:r>
            <a:endParaRPr lang="en-US" dirty="0"/>
          </a:p>
        </p:txBody>
      </p:sp>
    </p:spTree>
    <p:extLst>
      <p:ext uri="{BB962C8B-B14F-4D97-AF65-F5344CB8AC3E}">
        <p14:creationId xmlns:p14="http://schemas.microsoft.com/office/powerpoint/2010/main" val="2542415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 Contributing</a:t>
            </a:r>
            <a:endParaRPr lang="en-US" dirty="0"/>
          </a:p>
        </p:txBody>
      </p:sp>
      <p:sp>
        <p:nvSpPr>
          <p:cNvPr id="3" name="Content Placeholder 2"/>
          <p:cNvSpPr>
            <a:spLocks noGrp="1"/>
          </p:cNvSpPr>
          <p:nvPr>
            <p:ph idx="1"/>
          </p:nvPr>
        </p:nvSpPr>
        <p:spPr/>
        <p:txBody>
          <a:bodyPr/>
          <a:lstStyle/>
          <a:p>
            <a:r>
              <a:rPr lang="en-US" dirty="0"/>
              <a:t>T</a:t>
            </a:r>
            <a:r>
              <a:rPr lang="en-US" dirty="0" smtClean="0"/>
              <a:t>ransactional </a:t>
            </a:r>
          </a:p>
          <a:p>
            <a:r>
              <a:rPr lang="en-US" dirty="0" smtClean="0"/>
              <a:t>Track record of quantifiable results</a:t>
            </a:r>
          </a:p>
          <a:p>
            <a:r>
              <a:rPr lang="en-US" dirty="0" smtClean="0"/>
              <a:t>Commercial</a:t>
            </a:r>
          </a:p>
          <a:p>
            <a:r>
              <a:rPr lang="en-US" dirty="0" smtClean="0"/>
              <a:t>Stable</a:t>
            </a:r>
          </a:p>
          <a:p>
            <a:r>
              <a:rPr lang="en-US" dirty="0" smtClean="0"/>
              <a:t>In the zone &amp; contributing today</a:t>
            </a:r>
          </a:p>
          <a:p>
            <a:r>
              <a:rPr lang="en-US" dirty="0" smtClean="0"/>
              <a:t>Potential </a:t>
            </a:r>
            <a:endParaRPr lang="en-US" dirty="0"/>
          </a:p>
        </p:txBody>
      </p:sp>
    </p:spTree>
    <p:extLst>
      <p:ext uri="{BB962C8B-B14F-4D97-AF65-F5344CB8AC3E}">
        <p14:creationId xmlns:p14="http://schemas.microsoft.com/office/powerpoint/2010/main" val="1494127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 Emerging</a:t>
            </a:r>
            <a:endParaRPr lang="en-US" dirty="0"/>
          </a:p>
        </p:txBody>
      </p:sp>
      <p:sp>
        <p:nvSpPr>
          <p:cNvPr id="3" name="Content Placeholder 2"/>
          <p:cNvSpPr>
            <a:spLocks noGrp="1"/>
          </p:cNvSpPr>
          <p:nvPr>
            <p:ph idx="1"/>
          </p:nvPr>
        </p:nvSpPr>
        <p:spPr/>
        <p:txBody>
          <a:bodyPr/>
          <a:lstStyle/>
          <a:p>
            <a:r>
              <a:rPr lang="en-US" dirty="0" smtClean="0"/>
              <a:t>Engaged</a:t>
            </a:r>
          </a:p>
          <a:p>
            <a:r>
              <a:rPr lang="en-US" dirty="0" smtClean="0"/>
              <a:t>Transformational</a:t>
            </a:r>
          </a:p>
          <a:p>
            <a:r>
              <a:rPr lang="en-US" dirty="0" smtClean="0"/>
              <a:t>Strong personal brand</a:t>
            </a:r>
          </a:p>
          <a:p>
            <a:r>
              <a:rPr lang="en-US" dirty="0" smtClean="0"/>
              <a:t>Results multiplier who facilitates other’s success</a:t>
            </a:r>
          </a:p>
          <a:p>
            <a:r>
              <a:rPr lang="en-US" dirty="0" smtClean="0"/>
              <a:t>Promote 1 or 2 levels up</a:t>
            </a:r>
            <a:endParaRPr lang="en-US" dirty="0"/>
          </a:p>
        </p:txBody>
      </p:sp>
    </p:spTree>
    <p:extLst>
      <p:ext uri="{BB962C8B-B14F-4D97-AF65-F5344CB8AC3E}">
        <p14:creationId xmlns:p14="http://schemas.microsoft.com/office/powerpoint/2010/main" val="3033795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 Elite</a:t>
            </a:r>
            <a:endParaRPr lang="en-US" dirty="0"/>
          </a:p>
        </p:txBody>
      </p:sp>
      <p:sp>
        <p:nvSpPr>
          <p:cNvPr id="3" name="Content Placeholder 2"/>
          <p:cNvSpPr>
            <a:spLocks noGrp="1"/>
          </p:cNvSpPr>
          <p:nvPr>
            <p:ph idx="1"/>
          </p:nvPr>
        </p:nvSpPr>
        <p:spPr/>
        <p:txBody>
          <a:bodyPr/>
          <a:lstStyle/>
          <a:p>
            <a:r>
              <a:rPr lang="en-US" dirty="0" smtClean="0"/>
              <a:t>Executive presence</a:t>
            </a:r>
          </a:p>
          <a:p>
            <a:r>
              <a:rPr lang="en-US" dirty="0" smtClean="0"/>
              <a:t>Established with strong external reputation</a:t>
            </a:r>
          </a:p>
          <a:p>
            <a:r>
              <a:rPr lang="en-US" dirty="0"/>
              <a:t>Potential successor to </a:t>
            </a:r>
            <a:r>
              <a:rPr lang="en-US" dirty="0" smtClean="0"/>
              <a:t>CEO</a:t>
            </a:r>
          </a:p>
          <a:p>
            <a:r>
              <a:rPr lang="en-US" dirty="0" smtClean="0"/>
              <a:t>Mature</a:t>
            </a:r>
          </a:p>
          <a:p>
            <a:r>
              <a:rPr lang="en-US" dirty="0" smtClean="0"/>
              <a:t>Complex issues</a:t>
            </a:r>
          </a:p>
          <a:p>
            <a:r>
              <a:rPr lang="en-US" dirty="0" smtClean="0"/>
              <a:t>Head-hunt risk</a:t>
            </a:r>
          </a:p>
        </p:txBody>
      </p:sp>
    </p:spTree>
    <p:extLst>
      <p:ext uri="{BB962C8B-B14F-4D97-AF65-F5344CB8AC3E}">
        <p14:creationId xmlns:p14="http://schemas.microsoft.com/office/powerpoint/2010/main" val="2286439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our clients are doing</a:t>
            </a:r>
            <a:endParaRPr lang="en-US" dirty="0"/>
          </a:p>
        </p:txBody>
      </p:sp>
      <p:sp>
        <p:nvSpPr>
          <p:cNvPr id="3" name="Content Placeholder 2"/>
          <p:cNvSpPr>
            <a:spLocks noGrp="1"/>
          </p:cNvSpPr>
          <p:nvPr>
            <p:ph idx="1"/>
          </p:nvPr>
        </p:nvSpPr>
        <p:spPr/>
        <p:txBody>
          <a:bodyPr/>
          <a:lstStyle/>
          <a:p>
            <a:r>
              <a:rPr lang="en-GB" dirty="0" smtClean="0"/>
              <a:t>Called </a:t>
            </a:r>
            <a:r>
              <a:rPr lang="en-GB" dirty="0"/>
              <a:t>in when there is an urgent </a:t>
            </a:r>
            <a:r>
              <a:rPr lang="en-GB" dirty="0" smtClean="0"/>
              <a:t>need</a:t>
            </a:r>
          </a:p>
          <a:p>
            <a:r>
              <a:rPr lang="en-GB" dirty="0" smtClean="0"/>
              <a:t>Start where pain is greatest</a:t>
            </a:r>
          </a:p>
          <a:p>
            <a:r>
              <a:rPr lang="en-GB" dirty="0"/>
              <a:t>Each program is personal and </a:t>
            </a:r>
            <a:r>
              <a:rPr lang="en-GB" dirty="0" smtClean="0"/>
              <a:t>customised</a:t>
            </a:r>
          </a:p>
          <a:p>
            <a:r>
              <a:rPr lang="en-GB" dirty="0" smtClean="0"/>
              <a:t>As outcomes are achieved, move from individual to program level</a:t>
            </a:r>
          </a:p>
          <a:p>
            <a:r>
              <a:rPr lang="en-GB" dirty="0" smtClean="0"/>
              <a:t>From program level to enterprise</a:t>
            </a:r>
            <a:endParaRPr lang="en-GB" dirty="0"/>
          </a:p>
          <a:p>
            <a:endParaRPr lang="en-GB" dirty="0" smtClean="0"/>
          </a:p>
        </p:txBody>
      </p:sp>
    </p:spTree>
    <p:extLst>
      <p:ext uri="{BB962C8B-B14F-4D97-AF65-F5344CB8AC3E}">
        <p14:creationId xmlns:p14="http://schemas.microsoft.com/office/powerpoint/2010/main" val="2537416159"/>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GUID" val="d706aa0f-11b1-4f71-9956-98cf7aed570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460</TotalTime>
  <Words>375</Words>
  <Application>Microsoft Macintosh PowerPoint</Application>
  <PresentationFormat>Custom</PresentationFormat>
  <Paragraphs>77</Paragraphs>
  <Slides>12</Slides>
  <Notes>5</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We do 3 things:</vt:lpstr>
      <vt:lpstr>Aspire Talent Model</vt:lpstr>
      <vt:lpstr>Characteristics – Exit</vt:lpstr>
      <vt:lpstr>Characteristics – Developing</vt:lpstr>
      <vt:lpstr>Characteristics – Contributing</vt:lpstr>
      <vt:lpstr>Characteristics – Emerging</vt:lpstr>
      <vt:lpstr>Characteristics – Elite</vt:lpstr>
      <vt:lpstr>What our clients are doing</vt:lpstr>
      <vt:lpstr>For discussion</vt:lpstr>
      <vt:lpstr>Our Value </vt:lpstr>
      <vt:lpstr>Contact details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Garrick Atkin</dc:creator>
  <cp:lastModifiedBy>Garrick Atkin</cp:lastModifiedBy>
  <cp:revision>64</cp:revision>
  <dcterms:created xsi:type="dcterms:W3CDTF">2015-06-04T00:58:39Z</dcterms:created>
  <dcterms:modified xsi:type="dcterms:W3CDTF">2016-09-19T02:53:53Z</dcterms:modified>
</cp:coreProperties>
</file>